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1"/>
  </p:notesMasterIdLst>
  <p:handoutMasterIdLst>
    <p:handoutMasterId r:id="rId12"/>
  </p:handoutMasterIdLst>
  <p:sldIdLst>
    <p:sldId id="256" r:id="rId2"/>
    <p:sldId id="275" r:id="rId3"/>
    <p:sldId id="276" r:id="rId4"/>
    <p:sldId id="286" r:id="rId5"/>
    <p:sldId id="278" r:id="rId6"/>
    <p:sldId id="291" r:id="rId7"/>
    <p:sldId id="279" r:id="rId8"/>
    <p:sldId id="289" r:id="rId9"/>
    <p:sldId id="29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0"/>
    <p:restoredTop sz="94626"/>
  </p:normalViewPr>
  <p:slideViewPr>
    <p:cSldViewPr snapToGrid="0">
      <p:cViewPr varScale="1">
        <p:scale>
          <a:sx n="67" d="100"/>
          <a:sy n="67" d="100"/>
        </p:scale>
        <p:origin x="1062" y="7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2/17/2025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‹Nº›</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2/17/2025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‹Nº›</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42728283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‹Nº›</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s-MX" noProof="0" dirty="0"/>
              <a:t>Conceptos</a:t>
            </a:r>
            <a:br>
              <a:rPr lang="es-MX" noProof="0" dirty="0"/>
            </a:br>
            <a:r>
              <a:rPr lang="es-MX" noProof="0" dirty="0"/>
              <a:t>básicos</a:t>
            </a:r>
            <a:br>
              <a:rPr lang="es-MX" noProof="0" dirty="0"/>
            </a:br>
            <a:r>
              <a:rPr lang="es-MX" noProof="0" dirty="0"/>
              <a:t>scrum</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s-MX" noProof="0" dirty="0"/>
              <a:t>pablo </a:t>
            </a:r>
            <a:r>
              <a:rPr lang="es-MX" noProof="0" dirty="0" err="1"/>
              <a:t>perez</a:t>
            </a:r>
            <a:endParaRPr lang="es-MX" noProof="0" dirty="0"/>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s-MX" noProof="0" dirty="0"/>
              <a:t>AGENDA</a:t>
            </a:r>
          </a:p>
        </p:txBody>
      </p:sp>
      <p:pic>
        <p:nvPicPr>
          <p:cNvPr id="22" name="Picture Placeholder 11" descr="Close-up of skyscrapers">
            <a:extLst>
              <a:ext uri="{FF2B5EF4-FFF2-40B4-BE49-F238E27FC236}">
                <a16:creationId xmlns:a16="http://schemas.microsoft.com/office/drawing/2014/main" id="{02CB0A40-C392-7AEB-F580-EA0981B3CBEC}"/>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s-MX" noProof="0" dirty="0"/>
              <a:t>Introducción </a:t>
            </a:r>
          </a:p>
          <a:p>
            <a:r>
              <a:rPr lang="es-MX" noProof="0" dirty="0"/>
              <a:t>Metodologías agiles</a:t>
            </a:r>
          </a:p>
          <a:p>
            <a:r>
              <a:rPr lang="es-MX" noProof="0" dirty="0"/>
              <a:t>Conceptos scrum</a:t>
            </a:r>
          </a:p>
          <a:p>
            <a:pPr marL="342900" indent="-342900">
              <a:lnSpc>
                <a:spcPct val="100000"/>
              </a:lnSpc>
              <a:spcBef>
                <a:spcPts val="0"/>
              </a:spcBef>
              <a:buFont typeface="Arial" panose="020B0604020202020204" pitchFamily="34" charset="0"/>
              <a:buChar char="•"/>
            </a:pPr>
            <a:r>
              <a:rPr lang="es-MX" noProof="0" dirty="0"/>
              <a:t>Roles</a:t>
            </a:r>
          </a:p>
          <a:p>
            <a:pPr marL="342900" indent="-342900">
              <a:lnSpc>
                <a:spcPct val="100000"/>
              </a:lnSpc>
              <a:spcBef>
                <a:spcPts val="0"/>
              </a:spcBef>
              <a:buFont typeface="Arial" panose="020B0604020202020204" pitchFamily="34" charset="0"/>
              <a:buChar char="•"/>
            </a:pPr>
            <a:r>
              <a:rPr lang="es-MX" dirty="0"/>
              <a:t>Reuniones</a:t>
            </a:r>
          </a:p>
          <a:p>
            <a:pPr marL="342900" indent="-342900">
              <a:lnSpc>
                <a:spcPct val="100000"/>
              </a:lnSpc>
              <a:spcBef>
                <a:spcPts val="0"/>
              </a:spcBef>
              <a:buFont typeface="Arial" panose="020B0604020202020204" pitchFamily="34" charset="0"/>
              <a:buChar char="•"/>
            </a:pPr>
            <a:r>
              <a:rPr lang="es-MX" noProof="0" dirty="0"/>
              <a:t>artefactos</a:t>
            </a:r>
          </a:p>
          <a:p>
            <a:endParaRPr lang="es-MX" noProof="0"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rgbClr val="4A5EE6">
              <a:alpha val="87843"/>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noProof="0"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rgbClr val="4A5EE6">
              <a:alpha val="7607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noProof="0"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s-MX" noProof="0"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386512" y="1614488"/>
            <a:ext cx="5243512" cy="4364141"/>
          </a:xfrm>
        </p:spPr>
        <p:txBody>
          <a:bodyPr/>
          <a:lstStyle/>
          <a:p>
            <a:pPr algn="just"/>
            <a:r>
              <a:rPr lang="es-MX" noProof="0" dirty="0"/>
              <a:t>Las metodologías ágiles son un enfoque flexible e iterativo para la gestión de proyectos que enfatiza la colaboración, la adaptabilidad y la mejora continua. Se desarrollaron inicialmente para el desarrollo de software, pero se han aplicado a diversas industrias. Las metodologías ágiles, como Scrum y Kanban, dividen el trabajo en ciclos cortos llamados </a:t>
            </a:r>
            <a:r>
              <a:rPr lang="es-MX" noProof="0" dirty="0" err="1"/>
              <a:t>sprints</a:t>
            </a:r>
            <a:r>
              <a:rPr lang="es-MX" noProof="0" dirty="0"/>
              <a:t>, lo que permite a los equipos adaptarse rápidamente a los cambios y mejorar la satisfacción del cliente.</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s-MX" noProof="0" dirty="0"/>
              <a:t>Conceptos básicos scrum</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s-MX" noProof="0" smtClean="0"/>
              <a:pPr/>
              <a:t>3</a:t>
            </a:fld>
            <a:endParaRPr lang="es-MX" noProof="0"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84884" y="585788"/>
            <a:ext cx="6245155" cy="5772147"/>
          </a:xfrm>
        </p:spPr>
        <p:txBody>
          <a:bodyPr/>
          <a:lstStyle/>
          <a:p>
            <a:pPr algn="just"/>
            <a:r>
              <a:rPr lang="es-MX" sz="1400" noProof="0" dirty="0"/>
              <a:t>Scrum es un proceso en el que se aplican de manera regular un conjunto de buenas prácticas para trabajar colaborativamente, en equipo y obtener el mejor resultado posible de proyectos, caracterizado por:</a:t>
            </a:r>
          </a:p>
          <a:p>
            <a:pPr marL="342900" indent="-342900" algn="just">
              <a:buFont typeface="+mj-lt"/>
              <a:buAutoNum type="arabicPeriod"/>
            </a:pPr>
            <a:r>
              <a:rPr lang="es-MX" sz="1400" noProof="0" dirty="0"/>
              <a:t>Adoptar una estrategia de desarrollo incremental, en lugar de la planificación y ejecución completa del producto.</a:t>
            </a:r>
          </a:p>
          <a:p>
            <a:pPr marL="342900" indent="-342900" algn="just">
              <a:buFont typeface="+mj-lt"/>
              <a:buAutoNum type="arabicPeriod"/>
            </a:pPr>
            <a:r>
              <a:rPr lang="es-MX" sz="1400" noProof="0" dirty="0"/>
              <a:t>Basar la calidad del resultado más en el conocimiento tácito de las personas en equipos auto organizados, que en la calidad de los procesos empleados.</a:t>
            </a:r>
          </a:p>
          <a:p>
            <a:pPr marL="342900" indent="-342900" algn="just">
              <a:buFont typeface="+mj-lt"/>
              <a:buAutoNum type="arabicPeriod"/>
            </a:pPr>
            <a:r>
              <a:rPr lang="es-MX" sz="1400" noProof="0" dirty="0"/>
              <a:t>Solapar las diferentes fases del desarrollo, en lugar de realizar una tras otra en un ciclo secuencial o en cascada.</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s-MX" noProof="0" dirty="0" err="1"/>
              <a:t>Presentation</a:t>
            </a:r>
            <a:r>
              <a:rPr lang="es-MX" noProof="0" dirty="0"/>
              <a:t> </a:t>
            </a:r>
            <a:r>
              <a:rPr lang="es-MX" noProof="0" dirty="0" err="1"/>
              <a:t>Title</a:t>
            </a:r>
            <a:endParaRPr lang="es-MX" noProof="0" dirty="0"/>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s-MX" noProof="0" smtClean="0"/>
              <a:pPr/>
              <a:t>4</a:t>
            </a:fld>
            <a:endParaRPr lang="es-MX" noProof="0"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a:xfrm>
            <a:off x="850168" y="2100263"/>
            <a:ext cx="10122632" cy="4190806"/>
          </a:xfrm>
        </p:spPr>
        <p:txBody>
          <a:bodyPr vert="horz" lIns="0" tIns="0" rIns="0" bIns="0" rtlCol="0">
            <a:noAutofit/>
          </a:bodyPr>
          <a:lstStyle/>
          <a:p>
            <a:pPr algn="l">
              <a:lnSpc>
                <a:spcPct val="150000"/>
              </a:lnSpc>
              <a:spcBef>
                <a:spcPts val="1000"/>
              </a:spcBef>
            </a:pPr>
            <a:r>
              <a:rPr lang="es-MX" sz="1800" b="0" spc="0" dirty="0">
                <a:latin typeface="+mn-lt"/>
                <a:ea typeface="+mn-ea"/>
                <a:cs typeface="+mn-cs"/>
              </a:rPr>
              <a:t>1.El desarrollo incremental de los requisitos del proyecto en bloques temporales cortos y fijos.</a:t>
            </a:r>
            <a:br>
              <a:rPr lang="es-MX" sz="1800" b="0" spc="0" dirty="0">
                <a:latin typeface="+mn-lt"/>
                <a:ea typeface="+mn-ea"/>
                <a:cs typeface="+mn-cs"/>
              </a:rPr>
            </a:br>
            <a:r>
              <a:rPr lang="es-MX" sz="1800" b="0" spc="0" dirty="0">
                <a:latin typeface="+mn-lt"/>
                <a:ea typeface="+mn-ea"/>
                <a:cs typeface="+mn-cs"/>
              </a:rPr>
              <a:t>2.Se da prioridad a lo que tiene más valor para el cliente.</a:t>
            </a:r>
            <a:br>
              <a:rPr lang="es-MX" sz="1800" b="0" spc="0" dirty="0">
                <a:latin typeface="+mn-lt"/>
                <a:ea typeface="+mn-ea"/>
                <a:cs typeface="+mn-cs"/>
              </a:rPr>
            </a:br>
            <a:r>
              <a:rPr lang="es-MX" sz="1800" b="0" spc="0" dirty="0">
                <a:latin typeface="+mn-lt"/>
                <a:ea typeface="+mn-ea"/>
                <a:cs typeface="+mn-cs"/>
              </a:rPr>
              <a:t>3.El equipo se sincroniza diariamente y se realizan las adaptaciones necesarias.</a:t>
            </a:r>
            <a:br>
              <a:rPr lang="es-MX" sz="1800" b="0" spc="0" dirty="0">
                <a:latin typeface="+mn-lt"/>
                <a:ea typeface="+mn-ea"/>
                <a:cs typeface="+mn-cs"/>
              </a:rPr>
            </a:br>
            <a:r>
              <a:rPr lang="es-MX" sz="1800" b="0" spc="0" dirty="0">
                <a:latin typeface="+mn-lt"/>
                <a:ea typeface="+mn-ea"/>
                <a:cs typeface="+mn-cs"/>
              </a:rPr>
              <a:t>4.Tras cada iteración (un mes o menos entre cada una) se muestra al cliente el resultado real obtenido, para que este tome las decisiones necesarias en relación con lo observado.</a:t>
            </a:r>
            <a:br>
              <a:rPr lang="es-MX" sz="1800" b="0" spc="0" dirty="0">
                <a:latin typeface="+mn-lt"/>
                <a:ea typeface="+mn-ea"/>
                <a:cs typeface="+mn-cs"/>
              </a:rPr>
            </a:br>
            <a:r>
              <a:rPr lang="es-MX" sz="1800" b="0" spc="0" dirty="0">
                <a:latin typeface="+mn-lt"/>
                <a:ea typeface="+mn-ea"/>
                <a:cs typeface="+mn-cs"/>
              </a:rPr>
              <a:t>5.Se le da la autoridad necesaria al equipo para poder cumplir los requisitos.</a:t>
            </a:r>
            <a:br>
              <a:rPr lang="es-MX" sz="1800" b="0" spc="0" dirty="0">
                <a:latin typeface="+mn-lt"/>
                <a:ea typeface="+mn-ea"/>
                <a:cs typeface="+mn-cs"/>
              </a:rPr>
            </a:br>
            <a:r>
              <a:rPr lang="es-MX" sz="1800" b="0" spc="0" dirty="0">
                <a:latin typeface="+mn-lt"/>
                <a:ea typeface="+mn-ea"/>
                <a:cs typeface="+mn-cs"/>
              </a:rPr>
              <a:t>6.Fijar tiempos máximos para lograr objetivos.</a:t>
            </a:r>
            <a:br>
              <a:rPr lang="es-MX" sz="1800" b="0" spc="0" dirty="0">
                <a:latin typeface="+mn-lt"/>
                <a:ea typeface="+mn-ea"/>
                <a:cs typeface="+mn-cs"/>
              </a:rPr>
            </a:br>
            <a:r>
              <a:rPr lang="es-MX" sz="1800" b="0" spc="0" dirty="0">
                <a:latin typeface="+mn-lt"/>
                <a:ea typeface="+mn-ea"/>
                <a:cs typeface="+mn-cs"/>
              </a:rPr>
              <a:t>7.Equipos pequeños (de 3 a 9 personas cada uno).</a:t>
            </a:r>
            <a:br>
              <a:rPr lang="es-MX" sz="1400" b="0" spc="0" dirty="0">
                <a:latin typeface="+mn-lt"/>
                <a:ea typeface="+mn-ea"/>
                <a:cs typeface="+mn-cs"/>
              </a:rPr>
            </a:br>
            <a:endParaRPr lang="es-MX" sz="1400" b="0" spc="0" dirty="0">
              <a:latin typeface="+mn-lt"/>
              <a:ea typeface="+mn-ea"/>
              <a:cs typeface="+mn-cs"/>
            </a:endParaRP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s-MX" noProof="0" dirty="0" err="1"/>
              <a:t>Presentation</a:t>
            </a:r>
            <a:r>
              <a:rPr lang="es-MX" noProof="0" dirty="0"/>
              <a:t> </a:t>
            </a:r>
            <a:r>
              <a:rPr lang="es-MX" noProof="0" dirty="0" err="1"/>
              <a:t>Title</a:t>
            </a:r>
            <a:endParaRPr lang="es-MX" noProof="0" dirty="0"/>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s-MX" noProof="0" smtClean="0"/>
              <a:pPr/>
              <a:t>5</a:t>
            </a:fld>
            <a:endParaRPr lang="es-MX" noProof="0" dirty="0"/>
          </a:p>
        </p:txBody>
      </p:sp>
      <p:sp>
        <p:nvSpPr>
          <p:cNvPr id="8" name="Title 1">
            <a:extLst>
              <a:ext uri="{FF2B5EF4-FFF2-40B4-BE49-F238E27FC236}">
                <a16:creationId xmlns:a16="http://schemas.microsoft.com/office/drawing/2014/main" id="{165844CA-C414-07F4-E1CB-47DF2D7E7589}"/>
              </a:ext>
            </a:extLst>
          </p:cNvPr>
          <p:cNvSpPr txBox="1">
            <a:spLocks/>
          </p:cNvSpPr>
          <p:nvPr/>
        </p:nvSpPr>
        <p:spPr>
          <a:xfrm>
            <a:off x="1002568" y="942975"/>
            <a:ext cx="10122632" cy="1157288"/>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pPr algn="just">
              <a:lnSpc>
                <a:spcPct val="150000"/>
              </a:lnSpc>
              <a:spcBef>
                <a:spcPts val="1000"/>
              </a:spcBef>
            </a:pPr>
            <a:r>
              <a:rPr lang="es-MX" b="0" spc="0" dirty="0">
                <a:ea typeface="+mn-ea"/>
                <a:cs typeface="+mn-cs"/>
              </a:rPr>
              <a:t>La metodología se basa en:</a:t>
            </a:r>
            <a:br>
              <a:rPr lang="es-MX" b="0" spc="0" dirty="0">
                <a:ea typeface="+mn-ea"/>
                <a:cs typeface="+mn-cs"/>
              </a:rPr>
            </a:br>
            <a:endParaRPr lang="es-MX" b="0" spc="0" dirty="0">
              <a:ea typeface="+mn-ea"/>
              <a:cs typeface="+mn-cs"/>
            </a:endParaRPr>
          </a:p>
        </p:txBody>
      </p:sp>
    </p:spTree>
    <p:extLst>
      <p:ext uri="{BB962C8B-B14F-4D97-AF65-F5344CB8AC3E}">
        <p14:creationId xmlns:p14="http://schemas.microsoft.com/office/powerpoint/2010/main" val="394295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5D9D06-5759-325A-4786-C4E9F1D5159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D881EB5-F5E5-BE9D-4D11-46A435A09F3D}"/>
              </a:ext>
            </a:extLst>
          </p:cNvPr>
          <p:cNvSpPr>
            <a:spLocks noGrp="1"/>
          </p:cNvSpPr>
          <p:nvPr>
            <p:ph sz="half" idx="2"/>
          </p:nvPr>
        </p:nvSpPr>
        <p:spPr/>
        <p:txBody>
          <a:bodyPr/>
          <a:lstStyle/>
          <a:p>
            <a:endParaRPr lang="es-MX"/>
          </a:p>
        </p:txBody>
      </p:sp>
      <p:sp>
        <p:nvSpPr>
          <p:cNvPr id="4" name="Marcador de pie de página 3">
            <a:extLst>
              <a:ext uri="{FF2B5EF4-FFF2-40B4-BE49-F238E27FC236}">
                <a16:creationId xmlns:a16="http://schemas.microsoft.com/office/drawing/2014/main" id="{53F6B7E7-9DB1-66BE-1D2A-3AB9A0E09B62}"/>
              </a:ext>
            </a:extLst>
          </p:cNvPr>
          <p:cNvSpPr>
            <a:spLocks noGrp="1"/>
          </p:cNvSpPr>
          <p:nvPr>
            <p:ph type="ftr" sz="quarter" idx="10"/>
          </p:nvPr>
        </p:nvSpPr>
        <p:spPr/>
        <p:txBody>
          <a:bodyPr/>
          <a:lstStyle/>
          <a:p>
            <a:r>
              <a:rPr lang="en-US"/>
              <a:t>Presentation Title</a:t>
            </a:r>
            <a:endParaRPr lang="en-US" dirty="0"/>
          </a:p>
        </p:txBody>
      </p:sp>
      <p:sp>
        <p:nvSpPr>
          <p:cNvPr id="5" name="Marcador de número de diapositiva 4">
            <a:extLst>
              <a:ext uri="{FF2B5EF4-FFF2-40B4-BE49-F238E27FC236}">
                <a16:creationId xmlns:a16="http://schemas.microsoft.com/office/drawing/2014/main" id="{0332F1E6-2388-67E3-8126-EAB365C4E0C9}"/>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7" name="Imagen 6">
            <a:extLst>
              <a:ext uri="{FF2B5EF4-FFF2-40B4-BE49-F238E27FC236}">
                <a16:creationId xmlns:a16="http://schemas.microsoft.com/office/drawing/2014/main" id="{E41500AA-0A97-7D22-79E5-7B77725CF69F}"/>
              </a:ext>
            </a:extLst>
          </p:cNvPr>
          <p:cNvPicPr>
            <a:picLocks noChangeAspect="1"/>
          </p:cNvPicPr>
          <p:nvPr/>
        </p:nvPicPr>
        <p:blipFill>
          <a:blip r:embed="rId2"/>
          <a:stretch>
            <a:fillRect/>
          </a:stretch>
        </p:blipFill>
        <p:spPr>
          <a:xfrm>
            <a:off x="1095068" y="643971"/>
            <a:ext cx="10001864" cy="5536167"/>
          </a:xfrm>
          <a:prstGeom prst="rect">
            <a:avLst/>
          </a:prstGeom>
        </p:spPr>
      </p:pic>
    </p:spTree>
    <p:extLst>
      <p:ext uri="{BB962C8B-B14F-4D97-AF65-F5344CB8AC3E}">
        <p14:creationId xmlns:p14="http://schemas.microsoft.com/office/powerpoint/2010/main" val="188857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s-MX" noProof="0" dirty="0" err="1"/>
              <a:t>Presentation</a:t>
            </a:r>
            <a:r>
              <a:rPr lang="es-MX" noProof="0" dirty="0"/>
              <a:t> </a:t>
            </a:r>
            <a:r>
              <a:rPr lang="es-MX" noProof="0" dirty="0" err="1"/>
              <a:t>Title</a:t>
            </a:r>
            <a:endParaRPr lang="es-MX" noProof="0" dirty="0"/>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s-MX" noProof="0" smtClean="0"/>
              <a:pPr/>
              <a:t>7</a:t>
            </a:fld>
            <a:endParaRPr lang="es-MX" noProof="0" dirty="0"/>
          </a:p>
        </p:txBody>
      </p:sp>
      <p:pic>
        <p:nvPicPr>
          <p:cNvPr id="9" name="Imagen 8">
            <a:extLst>
              <a:ext uri="{FF2B5EF4-FFF2-40B4-BE49-F238E27FC236}">
                <a16:creationId xmlns:a16="http://schemas.microsoft.com/office/drawing/2014/main" id="{3DD34F3A-6EAF-C9D5-3533-961979D4987F}"/>
              </a:ext>
            </a:extLst>
          </p:cNvPr>
          <p:cNvPicPr>
            <a:picLocks noChangeAspect="1"/>
          </p:cNvPicPr>
          <p:nvPr/>
        </p:nvPicPr>
        <p:blipFill>
          <a:blip r:embed="rId2"/>
          <a:stretch>
            <a:fillRect/>
          </a:stretch>
        </p:blipFill>
        <p:spPr>
          <a:xfrm>
            <a:off x="1305914" y="733110"/>
            <a:ext cx="9357841" cy="5681975"/>
          </a:xfrm>
          <a:prstGeom prst="rect">
            <a:avLst/>
          </a:prstGeom>
        </p:spPr>
      </p:pic>
    </p:spTree>
    <p:extLst>
      <p:ext uri="{BB962C8B-B14F-4D97-AF65-F5344CB8AC3E}">
        <p14:creationId xmlns:p14="http://schemas.microsoft.com/office/powerpoint/2010/main" val="157209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21BA7-E5C4-4FD7-6C9E-DCF6B195B5B8}"/>
              </a:ext>
            </a:extLst>
          </p:cNvPr>
          <p:cNvSpPr>
            <a:spLocks noGrp="1"/>
          </p:cNvSpPr>
          <p:nvPr>
            <p:ph type="title"/>
          </p:nvPr>
        </p:nvSpPr>
        <p:spPr/>
        <p:txBody>
          <a:bodyPr/>
          <a:lstStyle/>
          <a:p>
            <a:r>
              <a:rPr lang="es-MX" noProof="0" dirty="0"/>
              <a:t>Roles scrum</a:t>
            </a:r>
          </a:p>
        </p:txBody>
      </p:sp>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s-MX" noProof="0" dirty="0" err="1"/>
              <a:t>Presentation</a:t>
            </a:r>
            <a:r>
              <a:rPr lang="es-MX" noProof="0" dirty="0"/>
              <a:t> </a:t>
            </a:r>
            <a:r>
              <a:rPr lang="es-MX" noProof="0" dirty="0" err="1"/>
              <a:t>Title</a:t>
            </a:r>
            <a:endParaRPr lang="es-MX" noProof="0" dirty="0"/>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fld id="{09A01C0A-2BB6-49E7-91A3-DCB9F9F59583}" type="slidenum">
              <a:rPr lang="es-MX" noProof="0" smtClean="0"/>
              <a:pPr/>
              <a:t>8</a:t>
            </a:fld>
            <a:endParaRPr lang="es-MX" noProof="0" dirty="0"/>
          </a:p>
        </p:txBody>
      </p:sp>
      <p:pic>
        <p:nvPicPr>
          <p:cNvPr id="60" name="Imagen 59">
            <a:extLst>
              <a:ext uri="{FF2B5EF4-FFF2-40B4-BE49-F238E27FC236}">
                <a16:creationId xmlns:a16="http://schemas.microsoft.com/office/drawing/2014/main" id="{E8408E76-A2AE-54DB-DC98-358C7481EC44}"/>
              </a:ext>
            </a:extLst>
          </p:cNvPr>
          <p:cNvPicPr>
            <a:picLocks noChangeAspect="1"/>
          </p:cNvPicPr>
          <p:nvPr/>
        </p:nvPicPr>
        <p:blipFill>
          <a:blip r:embed="rId3"/>
          <a:stretch>
            <a:fillRect/>
          </a:stretch>
        </p:blipFill>
        <p:spPr>
          <a:xfrm>
            <a:off x="2461705" y="1370832"/>
            <a:ext cx="7268589" cy="5487166"/>
          </a:xfrm>
          <a:prstGeom prst="rect">
            <a:avLst/>
          </a:prstGeom>
        </p:spPr>
      </p:pic>
    </p:spTree>
    <p:extLst>
      <p:ext uri="{BB962C8B-B14F-4D97-AF65-F5344CB8AC3E}">
        <p14:creationId xmlns:p14="http://schemas.microsoft.com/office/powerpoint/2010/main" val="184999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s-MX" noProof="0" dirty="0"/>
              <a:t>Reuniones scrum</a:t>
            </a:r>
            <a:br>
              <a:rPr lang="es-MX" noProof="0" dirty="0"/>
            </a:br>
            <a:endParaRPr lang="es-MX" noProof="0" dirty="0"/>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s-MX" noProof="0" dirty="0" err="1"/>
              <a:t>Presentation</a:t>
            </a:r>
            <a:r>
              <a:rPr lang="es-MX" noProof="0" dirty="0"/>
              <a:t> </a:t>
            </a:r>
            <a:r>
              <a:rPr lang="es-MX" noProof="0" dirty="0" err="1"/>
              <a:t>Title</a:t>
            </a:r>
            <a:endParaRPr lang="es-MX" noProof="0" dirty="0"/>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s-MX" noProof="0" smtClean="0"/>
              <a:pPr/>
              <a:t>9</a:t>
            </a:fld>
            <a:endParaRPr lang="es-MX" noProof="0" dirty="0"/>
          </a:p>
        </p:txBody>
      </p:sp>
      <p:pic>
        <p:nvPicPr>
          <p:cNvPr id="37" name="Imagen 36">
            <a:extLst>
              <a:ext uri="{FF2B5EF4-FFF2-40B4-BE49-F238E27FC236}">
                <a16:creationId xmlns:a16="http://schemas.microsoft.com/office/drawing/2014/main" id="{C1969C9B-6E82-89DF-C116-8B973164FDE5}"/>
              </a:ext>
            </a:extLst>
          </p:cNvPr>
          <p:cNvPicPr>
            <a:picLocks noChangeAspect="1"/>
          </p:cNvPicPr>
          <p:nvPr/>
        </p:nvPicPr>
        <p:blipFill>
          <a:blip r:embed="rId2"/>
          <a:stretch>
            <a:fillRect/>
          </a:stretch>
        </p:blipFill>
        <p:spPr>
          <a:xfrm>
            <a:off x="1596057" y="1202328"/>
            <a:ext cx="8630854" cy="5306165"/>
          </a:xfrm>
          <a:prstGeom prst="rect">
            <a:avLst/>
          </a:prstGeom>
        </p:spPr>
      </p:pic>
    </p:spTree>
    <p:extLst>
      <p:ext uri="{BB962C8B-B14F-4D97-AF65-F5344CB8AC3E}">
        <p14:creationId xmlns:p14="http://schemas.microsoft.com/office/powerpoint/2010/main" val="1263127112"/>
      </p:ext>
    </p:extLst>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TM34357351</Template>
  <TotalTime>0</TotalTime>
  <Words>361</Words>
  <Application>Microsoft Office PowerPoint</Application>
  <PresentationFormat>Panorámica</PresentationFormat>
  <Paragraphs>35</Paragraphs>
  <Slides>9</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vt:i4>
      </vt:variant>
    </vt:vector>
  </HeadingPairs>
  <TitlesOfParts>
    <vt:vector size="14" baseType="lpstr">
      <vt:lpstr>Arial</vt:lpstr>
      <vt:lpstr>Arial Black</vt:lpstr>
      <vt:lpstr>Avenir Next LT Pro</vt:lpstr>
      <vt:lpstr>Calibri</vt:lpstr>
      <vt:lpstr>Office Theme</vt:lpstr>
      <vt:lpstr>Conceptos básicos scrum</vt:lpstr>
      <vt:lpstr>AGENDA</vt:lpstr>
      <vt:lpstr>INTRO</vt:lpstr>
      <vt:lpstr>Presentación de PowerPoint</vt:lpstr>
      <vt:lpstr>1.El desarrollo incremental de los requisitos del proyecto en bloques temporales cortos y fijos. 2.Se da prioridad a lo que tiene más valor para el cliente. 3.El equipo se sincroniza diariamente y se realizan las adaptaciones necesarias. 4.Tras cada iteración (un mes o menos entre cada una) se muestra al cliente el resultado real obtenido, para que este tome las decisiones necesarias en relación con lo observado. 5.Se le da la autoridad necesaria al equipo para poder cumplir los requisitos. 6.Fijar tiempos máximos para lograr objetivos. 7.Equipos pequeños (de 3 a 9 personas cada uno). </vt:lpstr>
      <vt:lpstr>Presentación de PowerPoint</vt:lpstr>
      <vt:lpstr>Presentación de PowerPoint</vt:lpstr>
      <vt:lpstr>Roles scrum</vt:lpstr>
      <vt:lpstr>Reuniones scrum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2022-06-22T01:10:31Z</dcterms:created>
  <dcterms:modified xsi:type="dcterms:W3CDTF">2025-02-18T03:44:13Z</dcterms:modified>
</cp:coreProperties>
</file>